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4C2D9-7AA7-E049-B85D-F4E63A132C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 Faculty Meeting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A9EBB-0FC4-C440-B680-A7A2AF68DF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5, 2020 – 4pm – HCC Digital auditorium</a:t>
            </a:r>
          </a:p>
        </p:txBody>
      </p:sp>
    </p:spTree>
    <p:extLst>
      <p:ext uri="{BB962C8B-B14F-4D97-AF65-F5344CB8AC3E}">
        <p14:creationId xmlns:p14="http://schemas.microsoft.com/office/powerpoint/2010/main" val="285434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CAEB6-D730-004F-916F-CAD9FA5D0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B88EF-A2F3-DC41-91DD-C4243DA39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meeting will be recorded</a:t>
            </a:r>
          </a:p>
          <a:p>
            <a:r>
              <a:rPr lang="en-US" sz="3200" dirty="0"/>
              <a:t>Please use a microphone for your comment/question</a:t>
            </a:r>
          </a:p>
          <a:p>
            <a:r>
              <a:rPr lang="en-US" sz="3200" dirty="0"/>
              <a:t>Feel free to use note cards to submit your comment/question</a:t>
            </a:r>
          </a:p>
          <a:p>
            <a:r>
              <a:rPr lang="en-US" sz="3200" dirty="0"/>
              <a:t>Focus on the big picture, not on the weeds</a:t>
            </a:r>
          </a:p>
        </p:txBody>
      </p:sp>
    </p:spTree>
    <p:extLst>
      <p:ext uri="{BB962C8B-B14F-4D97-AF65-F5344CB8AC3E}">
        <p14:creationId xmlns:p14="http://schemas.microsoft.com/office/powerpoint/2010/main" val="291574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8564E-C538-4246-A269-C90079542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27EDE-D3B2-614B-92FF-4D9ADCC36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governance changes and streamlining faculty service</a:t>
            </a:r>
          </a:p>
          <a:p>
            <a:r>
              <a:rPr lang="en-US" sz="3200" dirty="0"/>
              <a:t>Discussion: Impending structural changes in higher education in VA, and what it means for UMW faculty</a:t>
            </a:r>
          </a:p>
        </p:txBody>
      </p:sp>
    </p:spTree>
    <p:extLst>
      <p:ext uri="{BB962C8B-B14F-4D97-AF65-F5344CB8AC3E}">
        <p14:creationId xmlns:p14="http://schemas.microsoft.com/office/powerpoint/2010/main" val="14188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B95A-250B-D745-88D2-A7AD4BD9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governance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F1BE5-56DE-2D45-9BEA-404D73C05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UFC Executive Committee – Chair,  Vice-Chair, Past-Chair, Secretary, Parliamentarian</a:t>
            </a:r>
          </a:p>
          <a:p>
            <a:pPr lvl="1"/>
            <a:r>
              <a:rPr lang="en-US" sz="3200" dirty="0"/>
              <a:t>Add year for Past-chair (if necessary)</a:t>
            </a:r>
          </a:p>
          <a:p>
            <a:r>
              <a:rPr lang="en-US" sz="3200" dirty="0"/>
              <a:t>Add ex officio representative from the CAS Department Chairs</a:t>
            </a:r>
          </a:p>
          <a:p>
            <a:r>
              <a:rPr lang="en-US" sz="3200" dirty="0"/>
              <a:t>Add contingent faculty member to UFC</a:t>
            </a:r>
          </a:p>
        </p:txBody>
      </p:sp>
    </p:spTree>
    <p:extLst>
      <p:ext uri="{BB962C8B-B14F-4D97-AF65-F5344CB8AC3E}">
        <p14:creationId xmlns:p14="http://schemas.microsoft.com/office/powerpoint/2010/main" val="3654892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EDD14-9973-4440-A71F-DF33C7969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UFOC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5F3CE-4BF7-8B45-BD36-C18A82E59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817" y="2015732"/>
            <a:ext cx="10535479" cy="3450613"/>
          </a:xfrm>
        </p:spPr>
        <p:txBody>
          <a:bodyPr>
            <a:noAutofit/>
          </a:bodyPr>
          <a:lstStyle/>
          <a:p>
            <a:r>
              <a:rPr lang="en-US" sz="3000" dirty="0"/>
              <a:t>UFC – remove expectations for written statement</a:t>
            </a:r>
          </a:p>
          <a:p>
            <a:r>
              <a:rPr lang="en-US" sz="3000" dirty="0"/>
              <a:t>UFOC – delete digital archive requirement (already on </a:t>
            </a:r>
            <a:r>
              <a:rPr lang="en-US" sz="3000" dirty="0" err="1"/>
              <a:t>ufc.umw.edu</a:t>
            </a:r>
            <a:r>
              <a:rPr lang="en-US" sz="3000" dirty="0"/>
              <a:t>)</a:t>
            </a:r>
          </a:p>
          <a:p>
            <a:r>
              <a:rPr lang="en-US" sz="3000" dirty="0"/>
              <a:t>Distance &amp; Blended Learning – composition of committee</a:t>
            </a:r>
          </a:p>
          <a:p>
            <a:r>
              <a:rPr lang="en-US" sz="3000" dirty="0"/>
              <a:t>CAS Curriculum Committee – remove student reps</a:t>
            </a:r>
          </a:p>
          <a:p>
            <a:r>
              <a:rPr lang="en-US" sz="3000" dirty="0"/>
              <a:t>CAS Faculty Development &amp; Grants – require 6 full-time faculty</a:t>
            </a:r>
          </a:p>
        </p:txBody>
      </p:sp>
    </p:spTree>
    <p:extLst>
      <p:ext uri="{BB962C8B-B14F-4D97-AF65-F5344CB8AC3E}">
        <p14:creationId xmlns:p14="http://schemas.microsoft.com/office/powerpoint/2010/main" val="70281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F7C1A-EF23-0843-B25C-590E24901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81F99-A0E0-B841-B492-CB5B5C9AE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UAAC – institutional memory</a:t>
            </a:r>
          </a:p>
          <a:p>
            <a:r>
              <a:rPr lang="en-US" sz="3200" dirty="0"/>
              <a:t>UBAC – allow members to serve two consecutive terms</a:t>
            </a:r>
          </a:p>
        </p:txBody>
      </p:sp>
    </p:spTree>
    <p:extLst>
      <p:ext uri="{BB962C8B-B14F-4D97-AF65-F5344CB8AC3E}">
        <p14:creationId xmlns:p14="http://schemas.microsoft.com/office/powerpoint/2010/main" val="357154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5419F-0609-FA4C-969F-66CC5A22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US" dirty="0"/>
              <a:t>CAS Faculty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D95AC-F068-C641-8956-6B0103410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2015732"/>
            <a:ext cx="11181521" cy="3450613"/>
          </a:xfrm>
        </p:spPr>
        <p:txBody>
          <a:bodyPr>
            <a:noAutofit/>
          </a:bodyPr>
          <a:lstStyle/>
          <a:p>
            <a:r>
              <a:rPr lang="en-US" sz="2800" dirty="0"/>
              <a:t>Consolidate Gen Ed approvals into a single committee (Gen Ed, SI,  WI, DI)</a:t>
            </a:r>
          </a:p>
          <a:p>
            <a:r>
              <a:rPr lang="en-US" sz="2800" dirty="0"/>
              <a:t>Revise the curriculum review process</a:t>
            </a:r>
          </a:p>
          <a:p>
            <a:r>
              <a:rPr lang="en-US" sz="2800" dirty="0"/>
              <a:t>Univ Curriculum Committee – include D&amp;BL and Honors</a:t>
            </a:r>
          </a:p>
          <a:p>
            <a:r>
              <a:rPr lang="en-US" sz="2800" dirty="0"/>
              <a:t>Program Advisory Committee for program directors (in lieu of separate faculty advisory committees)</a:t>
            </a:r>
          </a:p>
          <a:p>
            <a:r>
              <a:rPr lang="en-US" sz="2800" dirty="0"/>
              <a:t>Change CAS Faculty Council to serve as a Caucus of the CAS</a:t>
            </a:r>
          </a:p>
        </p:txBody>
      </p:sp>
    </p:spTree>
    <p:extLst>
      <p:ext uri="{BB962C8B-B14F-4D97-AF65-F5344CB8AC3E}">
        <p14:creationId xmlns:p14="http://schemas.microsoft.com/office/powerpoint/2010/main" val="382796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D3D52-05D1-C04B-96E7-6DA81CFB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Impending structural changes to higher education in  </a:t>
            </a:r>
            <a:r>
              <a:rPr lang="en-US" dirty="0" err="1"/>
              <a:t>virginia</a:t>
            </a:r>
            <a:r>
              <a:rPr lang="en-US" dirty="0"/>
              <a:t> – impact on UMW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3A58E-EF0C-EF4D-87C7-1891425BB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Diminishing state support</a:t>
            </a:r>
          </a:p>
          <a:p>
            <a:r>
              <a:rPr lang="en-US" sz="3200" dirty="0"/>
              <a:t>Demographic cliff</a:t>
            </a:r>
          </a:p>
          <a:p>
            <a:r>
              <a:rPr lang="en-US" sz="3200" dirty="0"/>
              <a:t>Recruitment and retention challenges</a:t>
            </a:r>
          </a:p>
          <a:p>
            <a:r>
              <a:rPr lang="en-US" sz="3200" dirty="0"/>
              <a:t>Competition for limited resources</a:t>
            </a:r>
          </a:p>
        </p:txBody>
      </p:sp>
    </p:spTree>
    <p:extLst>
      <p:ext uri="{BB962C8B-B14F-4D97-AF65-F5344CB8AC3E}">
        <p14:creationId xmlns:p14="http://schemas.microsoft.com/office/powerpoint/2010/main" val="4246153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D3D52-05D1-C04B-96E7-6DA81CFB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Impending structural changes to higher education in  </a:t>
            </a:r>
            <a:r>
              <a:rPr lang="en-US" dirty="0" err="1"/>
              <a:t>virginia</a:t>
            </a:r>
            <a:r>
              <a:rPr lang="en-US" dirty="0"/>
              <a:t> – impact on UMW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3A58E-EF0C-EF4D-87C7-1891425BB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700125" cy="3450613"/>
          </a:xfrm>
        </p:spPr>
        <p:txBody>
          <a:bodyPr>
            <a:normAutofit/>
          </a:bodyPr>
          <a:lstStyle/>
          <a:p>
            <a:r>
              <a:rPr lang="en-US" sz="3200" dirty="0"/>
              <a:t>What do we wish to retain from the ‘UMW’ experience?</a:t>
            </a:r>
          </a:p>
          <a:p>
            <a:r>
              <a:rPr lang="en-US" sz="3200" dirty="0"/>
              <a:t>How do we see our role as faculty changing?</a:t>
            </a:r>
          </a:p>
          <a:p>
            <a:r>
              <a:rPr lang="en-US" sz="3200" dirty="0"/>
              <a:t>What should we be doing to prepare for these changes?</a:t>
            </a:r>
          </a:p>
        </p:txBody>
      </p:sp>
    </p:spTree>
    <p:extLst>
      <p:ext uri="{BB962C8B-B14F-4D97-AF65-F5344CB8AC3E}">
        <p14:creationId xmlns:p14="http://schemas.microsoft.com/office/powerpoint/2010/main" val="34671154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</TotalTime>
  <Words>318</Words>
  <Application>Microsoft Macintosh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General Faculty Meeting  </vt:lpstr>
      <vt:lpstr>considerations for today</vt:lpstr>
      <vt:lpstr>Our Agenda</vt:lpstr>
      <vt:lpstr>Proposed governance changes</vt:lpstr>
      <vt:lpstr>UFOC Recommendations</vt:lpstr>
      <vt:lpstr>Committee Feedback</vt:lpstr>
      <vt:lpstr>CAS Faculty council</vt:lpstr>
      <vt:lpstr>Impending structural changes to higher education in  virginia – impact on UMW</vt:lpstr>
      <vt:lpstr>Impending structural changes to higher education in  virginia – impact on UMW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Faculty Meeting  </dc:title>
  <dc:creator>Anand Rao (arao)</dc:creator>
  <cp:lastModifiedBy>Anand Rao (arao)</cp:lastModifiedBy>
  <cp:revision>8</cp:revision>
  <dcterms:created xsi:type="dcterms:W3CDTF">2020-02-05T16:19:02Z</dcterms:created>
  <dcterms:modified xsi:type="dcterms:W3CDTF">2020-02-05T16:40:49Z</dcterms:modified>
</cp:coreProperties>
</file>